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67" r:id="rId3"/>
    <p:sldId id="257" r:id="rId4"/>
    <p:sldId id="258" r:id="rId5"/>
    <p:sldId id="259" r:id="rId6"/>
    <p:sldId id="260" r:id="rId7"/>
    <p:sldId id="278" r:id="rId8"/>
    <p:sldId id="261" r:id="rId9"/>
    <p:sldId id="262" r:id="rId11"/>
    <p:sldId id="263" r:id="rId12"/>
    <p:sldId id="264" r:id="rId13"/>
    <p:sldId id="268" r:id="rId14"/>
    <p:sldId id="266" r:id="rId15"/>
  </p:sldIdLst>
  <p:sldSz cx="20104100" cy="11309350"/>
  <p:notesSz cx="20104100" cy="113093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43"/>
        <p:guide pos="21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1777" cy="5674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671" y="0"/>
            <a:ext cx="8711777" cy="5674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245" y="1413669"/>
            <a:ext cx="6785610" cy="381690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10410" y="5442625"/>
            <a:ext cx="16083280" cy="44530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1920"/>
            <a:ext cx="8711777" cy="5674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671" y="10741920"/>
            <a:ext cx="8711777" cy="5674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B8000B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B8000B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B8000B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308" y="0"/>
            <a:ext cx="20107275" cy="11311255"/>
          </a:xfrm>
          <a:custGeom>
            <a:avLst/>
            <a:gdLst/>
            <a:ahLst/>
            <a:cxnLst/>
            <a:rect l="l" t="t" r="r" b="b"/>
            <a:pathLst>
              <a:path w="20107275" h="11311255">
                <a:moveTo>
                  <a:pt x="0" y="11311173"/>
                </a:moveTo>
                <a:lnTo>
                  <a:pt x="20106717" y="11311173"/>
                </a:lnTo>
                <a:lnTo>
                  <a:pt x="20106717" y="0"/>
                </a:lnTo>
                <a:lnTo>
                  <a:pt x="0" y="0"/>
                </a:lnTo>
                <a:lnTo>
                  <a:pt x="0" y="1131117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36892" y="4669894"/>
            <a:ext cx="6430314" cy="1617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8000B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33403" t="20106" r="14682" b="33415"/>
          <a:stretch>
            <a:fillRect/>
          </a:stretch>
        </p:blipFill>
        <p:spPr>
          <a:xfrm>
            <a:off x="0" y="48895"/>
            <a:ext cx="20058380" cy="1126045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2432050" y="701675"/>
            <a:ext cx="32766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2127250" y="930275"/>
            <a:ext cx="58337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800" b="1">
                <a:latin typeface="Trebuchet MS Bold" panose="020B0603020202020204" charset="0"/>
                <a:cs typeface="Trebuchet MS Bold" panose="020B0603020202020204" charset="0"/>
              </a:rPr>
              <a:t>Спортивный парк «Волен»</a:t>
            </a:r>
            <a:endParaRPr lang="ru-RU" altLang="en-US" sz="4800" b="1">
              <a:latin typeface="Trebuchet MS Bold" panose="020B0603020202020204" charset="0"/>
              <a:cs typeface="Trebuchet MS Bold" panose="020B060302020202020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1898650" y="7058660"/>
            <a:ext cx="8763000" cy="25609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2660650" y="7559675"/>
            <a:ext cx="78054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88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21 - 27 июля</a:t>
            </a:r>
            <a:endParaRPr lang="ru-RU" altLang="en-US" sz="8800" b="1">
              <a:solidFill>
                <a:srgbClr val="C00000"/>
              </a:solidFill>
              <a:latin typeface="Trebuchet MS Bold" panose="020B0603020202020204" charset="0"/>
              <a:cs typeface="Trebuchet MS Bold" panose="020B0603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4732" y="6954"/>
            <a:ext cx="20138745" cy="11332876"/>
            <a:chOff x="-34799" y="-72652"/>
            <a:chExt cx="20177548" cy="11383118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183251" y="5002638"/>
              <a:ext cx="10959498" cy="6307828"/>
            </a:xfrm>
            <a:prstGeom prst="rect">
              <a:avLst/>
            </a:prstGeom>
          </p:spPr>
        </p:pic>
        <p:pic>
          <p:nvPicPr>
            <p:cNvPr id="4" name="object 4" descr="/Users/parshunina/Desktop/IMG_1126.jpgIMG_1126"/>
            <p:cNvPicPr/>
            <p:nvPr/>
          </p:nvPicPr>
          <p:blipFill>
            <a:blip r:embed="rId2"/>
            <a:srcRect t="12010"/>
            <a:stretch>
              <a:fillRect/>
            </a:stretch>
          </p:blipFill>
          <p:spPr>
            <a:xfrm>
              <a:off x="10190392" y="-72652"/>
              <a:ext cx="9948627" cy="53461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72014"/>
              <a:ext cx="10227929" cy="5345529"/>
            </a:xfrm>
            <a:prstGeom prst="rect">
              <a:avLst/>
            </a:prstGeom>
          </p:spPr>
        </p:pic>
        <p:pic>
          <p:nvPicPr>
            <p:cNvPr id="6" name="object 6" descr="/Users/parshunina/Desktop/IMG_1133.jpgIMG_1133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4799" y="5212922"/>
              <a:ext cx="10491962" cy="60445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37921" y="5002660"/>
              <a:ext cx="7228840" cy="1851025"/>
            </a:xfrm>
            <a:custGeom>
              <a:avLst/>
              <a:gdLst/>
              <a:ahLst/>
              <a:cxnLst/>
              <a:rect l="l" t="t" r="r" b="b"/>
              <a:pathLst>
                <a:path w="7228840" h="1851025">
                  <a:moveTo>
                    <a:pt x="7228256" y="0"/>
                  </a:moveTo>
                  <a:lnTo>
                    <a:pt x="0" y="0"/>
                  </a:lnTo>
                  <a:lnTo>
                    <a:pt x="0" y="1850992"/>
                  </a:lnTo>
                  <a:lnTo>
                    <a:pt x="7228256" y="1850992"/>
                  </a:lnTo>
                  <a:lnTo>
                    <a:pt x="7228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720840" y="4587875"/>
            <a:ext cx="6663055" cy="1938655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5"/>
              </a:spcBef>
            </a:pPr>
            <a:endParaRPr sz="4000">
              <a:latin typeface="Trebuchet MS" panose="020B0603020202020204"/>
              <a:cs typeface="Trebuchet MS" panose="020B0603020202020204"/>
            </a:endParaRPr>
          </a:p>
          <a:p>
            <a:pPr marL="12700" marR="5080" algn="ctr">
              <a:lnSpc>
                <a:spcPct val="115000"/>
              </a:lnSpc>
              <a:spcBef>
                <a:spcPts val="265"/>
              </a:spcBef>
            </a:pPr>
            <a:r>
              <a:rPr lang="ru-RU" sz="3200" b="1">
                <a:latin typeface="Trebuchet MS Bold" panose="020B0603020202020204" charset="0"/>
                <a:cs typeface="Trebuchet MS Bold" panose="020B0603020202020204" charset="0"/>
              </a:rPr>
              <a:t>СЪЕМКА ТАНЦЕВАЛЬНЫХ КЛИПОВ</a:t>
            </a:r>
            <a:endParaRPr lang="ru-RU" sz="3200" b="1">
              <a:latin typeface="Trebuchet MS Bold" panose="020B0603020202020204" charset="0"/>
              <a:cs typeface="Trebuchet MS Bold" panose="020B060302020202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815" y="4634230"/>
            <a:ext cx="6363970" cy="6155690"/>
          </a:xfrm>
        </p:spPr>
        <p:txBody>
          <a:bodyPr wrap="square"/>
          <a:p>
            <a:pPr algn="ctr"/>
            <a:br>
              <a:rPr spc="204" dirty="0">
                <a:sym typeface="+mn-ea"/>
              </a:rPr>
            </a:br>
            <a:r>
              <a:rPr lang="ru-RU" sz="3600" spc="204" dirty="0">
                <a:sym typeface="+mn-ea"/>
              </a:rPr>
              <a:t>СПОРТИВНЫЙ ПАРК “ВОЛЕН” НАХОДИТСЯ В 46 КМ ОТ МКАД ПО ДМИТРОВСКОМУ ШОССЕ В ЭКОЛОГИЧЕСКИ ЧИСТОМ РАЙОНЕ ПО АДРЕСУ: </a:t>
            </a:r>
            <a:r>
              <a:rPr sz="3600" spc="204" dirty="0">
                <a:sym typeface="+mn-ea"/>
              </a:rPr>
              <a:t>М</a:t>
            </a:r>
            <a:r>
              <a:rPr lang="ru-RU" sz="3600" spc="204" dirty="0">
                <a:sym typeface="+mn-ea"/>
              </a:rPr>
              <a:t>ОСКОВСКАЯ ОБЛАСТЬ</a:t>
            </a:r>
            <a:r>
              <a:rPr sz="3600" spc="204" dirty="0">
                <a:latin typeface="Arial" panose="020B0604020202020204"/>
                <a:cs typeface="Arial" panose="020B0604020202020204"/>
                <a:sym typeface="+mn-ea"/>
              </a:rPr>
              <a:t>,</a:t>
            </a:r>
            <a:br>
              <a:rPr sz="3600">
                <a:latin typeface="Arial" panose="020B0604020202020204"/>
                <a:cs typeface="Arial" panose="020B0604020202020204"/>
              </a:rPr>
            </a:br>
            <a:r>
              <a:rPr lang="ru-RU" sz="3600" spc="-65" dirty="0">
                <a:latin typeface="Trebuchet MS Bold" panose="020B0603020202020204" charset="0"/>
                <a:cs typeface="Trebuchet MS Bold" panose="020B0603020202020204" charset="0"/>
                <a:sym typeface="+mn-ea"/>
              </a:rPr>
              <a:t>ГОРОД Я</a:t>
            </a:r>
            <a:r>
              <a:rPr lang="ru-RU" sz="3600" spc="-65" dirty="0">
                <a:latin typeface="Trebuchet MS Regular" panose="020B0603020202020204" charset="0"/>
                <a:cs typeface="Trebuchet MS Regular" panose="020B0603020202020204" charset="0"/>
                <a:sym typeface="+mn-ea"/>
              </a:rPr>
              <a:t>ХРОМА</a:t>
            </a:r>
            <a:r>
              <a:rPr sz="3600" spc="-65" dirty="0">
                <a:latin typeface="Trebuchet MS Regular" panose="020B0603020202020204" charset="0"/>
                <a:cs typeface="Trebuchet MS Regular" panose="020B0603020202020204" charset="0"/>
                <a:sym typeface="+mn-ea"/>
              </a:rPr>
              <a:t>,</a:t>
            </a:r>
            <a:r>
              <a:rPr lang="ru-RU" sz="3600" spc="-65" dirty="0">
                <a:latin typeface="Trebuchet MS Regular" panose="020B0603020202020204" charset="0"/>
                <a:cs typeface="Trebuchet MS Regular" panose="020B0603020202020204" charset="0"/>
                <a:sym typeface="+mn-ea"/>
              </a:rPr>
              <a:t> УЛИЦА ТРОИЦКАЯ</a:t>
            </a:r>
            <a:r>
              <a:rPr sz="3600" spc="-65" dirty="0">
                <a:latin typeface="Arial" panose="020B0604020202020204"/>
                <a:cs typeface="Arial" panose="020B0604020202020204"/>
                <a:sym typeface="+mn-ea"/>
              </a:rPr>
              <a:t>,</a:t>
            </a:r>
            <a:r>
              <a:rPr lang="ru-RU" sz="3600" spc="-65" dirty="0">
                <a:latin typeface="Trebuchet MS Bold" panose="020B0603020202020204" charset="0"/>
                <a:cs typeface="Trebuchet MS Bold" panose="020B0603020202020204" charset="0"/>
                <a:sym typeface="+mn-ea"/>
              </a:rPr>
              <a:t> ДОМ</a:t>
            </a:r>
            <a:r>
              <a:rPr lang="ru-RU" altLang="en-US" sz="3600">
                <a:latin typeface="Trebuchet MS Bold" panose="020B0603020202020204" charset="0"/>
                <a:cs typeface="Trebuchet MS Bold" panose="020B0603020202020204" charset="0"/>
                <a:sym typeface="+mn-ea"/>
              </a:rPr>
              <a:t> 1</a:t>
            </a:r>
            <a:br>
              <a:rPr lang="ru-RU" altLang="en-US" sz="3600" b="1">
                <a:latin typeface="Trebuchet MS Bold" panose="020B0603020202020204" charset="0"/>
                <a:cs typeface="Trebuchet MS Bold" panose="020B0603020202020204" charset="0"/>
              </a:rPr>
            </a:br>
            <a:endParaRPr lang="ru-RU" altLang="en-US" sz="3600" b="1">
              <a:latin typeface="Trebuchet MS Bold" panose="020B0603020202020204" charset="0"/>
              <a:cs typeface="Trebuchet MS Bold" panose="020B0603020202020204" charset="0"/>
            </a:endParaRPr>
          </a:p>
        </p:txBody>
      </p:sp>
      <p:pic>
        <p:nvPicPr>
          <p:cNvPr id="4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822450" y="1387475"/>
            <a:ext cx="3935095" cy="3608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520" y="1112520"/>
            <a:ext cx="12768580" cy="90836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20104100" cy="113087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99814" y="8369458"/>
              <a:ext cx="11927840" cy="2218690"/>
            </a:xfrm>
            <a:custGeom>
              <a:avLst/>
              <a:gdLst/>
              <a:ahLst/>
              <a:cxnLst/>
              <a:rect l="l" t="t" r="r" b="b"/>
              <a:pathLst>
                <a:path w="11927840" h="2218690">
                  <a:moveTo>
                    <a:pt x="11927521" y="0"/>
                  </a:moveTo>
                  <a:lnTo>
                    <a:pt x="0" y="0"/>
                  </a:lnTo>
                  <a:lnTo>
                    <a:pt x="0" y="2218155"/>
                  </a:lnTo>
                  <a:lnTo>
                    <a:pt x="11927521" y="2218155"/>
                  </a:lnTo>
                  <a:lnTo>
                    <a:pt x="11927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Rectangles 6"/>
          <p:cNvSpPr/>
          <p:nvPr/>
        </p:nvSpPr>
        <p:spPr>
          <a:xfrm>
            <a:off x="3899535" y="396875"/>
            <a:ext cx="11928475" cy="101917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4231640" y="664845"/>
            <a:ext cx="1115441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BOLDANCE CAMP (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ТАНЦЕВАЛЬНЫЕ СБОРЫ)</a:t>
            </a:r>
            <a:endParaRPr lang="en-US" alt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endParaRPr lang="en-US" alt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Даты: 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21</a:t>
            </a:r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-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27</a:t>
            </a:r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 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июля</a:t>
            </a:r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 (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7</a:t>
            </a:r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 дн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ей</a:t>
            </a:r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)</a:t>
            </a:r>
            <a:endParaRPr 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endParaRPr 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📍 Московская область, город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 Яхрома</a:t>
            </a:r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, 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улица Троицкая</a:t>
            </a:r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, 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дом 1</a:t>
            </a:r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 </a:t>
            </a:r>
            <a:endParaRPr 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endParaRPr 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Стоимость: </a:t>
            </a:r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49</a:t>
            </a:r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.499₽</a:t>
            </a:r>
            <a:endParaRPr 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endParaRPr 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ОПЛАТА ДО 21 ИЮНЯ !</a:t>
            </a:r>
            <a:endParaRPr 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r>
              <a:rPr lang="en-US" sz="2800" b="1">
                <a:latin typeface="Trebuchet MS Regular" panose="020B0603020202020204" charset="0"/>
                <a:cs typeface="Trebuchet MS Regular" panose="020B0603020202020204" charset="0"/>
              </a:rPr>
              <a:t>Запись по номеру телефона 👉 +7 (964) 774-49-66</a:t>
            </a:r>
            <a:endParaRPr 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endParaRPr lang="en-US" sz="2800" b="1">
              <a:latin typeface="Trebuchet MS Regular" panose="020B0603020202020204" charset="0"/>
              <a:cs typeface="Trebuchet MS Regular" panose="020B0603020202020204" charset="0"/>
            </a:endParaRPr>
          </a:p>
          <a:p>
            <a:r>
              <a:rPr lang="ru-RU" altLang="en-US" sz="2800" b="1">
                <a:latin typeface="Trebuchet MS Regular" panose="020B0603020202020204" charset="0"/>
                <a:cs typeface="Trebuchet MS Regular" panose="020B0603020202020204" charset="0"/>
              </a:rPr>
              <a:t>Подписывайтесь на наш телеграм канал, там все новости и фото/видео с предыдущих сборов</a:t>
            </a:r>
            <a:endParaRPr lang="ru-RU" altLang="en-US" sz="2800" b="1">
              <a:latin typeface="Trebuchet MS Regular" panose="020B0603020202020204" charset="0"/>
              <a:cs typeface="Trebuchet MS Regular" panose="020B060302020202020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5390" y="7407275"/>
            <a:ext cx="4487545" cy="273367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95"/>
              </a:spcBef>
            </a:pPr>
            <a:r>
              <a:rPr sz="3950" b="1" spc="180" dirty="0">
                <a:solidFill>
                  <a:srgbClr val="B8000B"/>
                </a:solidFill>
                <a:latin typeface="Trebuchet MS" panose="020B0603020202020204"/>
                <a:cs typeface="Trebuchet MS" panose="020B0603020202020204"/>
              </a:rPr>
              <a:t>НАШ</a:t>
            </a:r>
            <a:r>
              <a:rPr sz="3950" b="1" spc="280" dirty="0">
                <a:solidFill>
                  <a:srgbClr val="B8000B"/>
                </a:solidFill>
                <a:latin typeface="Trebuchet MS" panose="020B0603020202020204"/>
                <a:cs typeface="Trebuchet MS" panose="020B0603020202020204"/>
              </a:rPr>
              <a:t>И</a:t>
            </a:r>
            <a:r>
              <a:rPr sz="3950" b="1" spc="-440" dirty="0">
                <a:solidFill>
                  <a:srgbClr val="B8000B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3950" b="1" spc="5" dirty="0">
                <a:solidFill>
                  <a:srgbClr val="B8000B"/>
                </a:solidFill>
                <a:latin typeface="Trebuchet MS" panose="020B0603020202020204"/>
                <a:cs typeface="Trebuchet MS" panose="020B0603020202020204"/>
              </a:rPr>
              <a:t>КОНТАКТЫ</a:t>
            </a:r>
            <a:endParaRPr sz="3950" b="1" spc="5" dirty="0">
              <a:solidFill>
                <a:srgbClr val="B8000B"/>
              </a:solidFill>
              <a:latin typeface="Trebuchet MS" panose="020B0603020202020204"/>
              <a:cs typeface="Trebuchet MS" panose="020B0603020202020204"/>
            </a:endParaRPr>
          </a:p>
          <a:p>
            <a:pPr marL="1270" algn="ctr">
              <a:lnSpc>
                <a:spcPct val="100000"/>
              </a:lnSpc>
              <a:spcBef>
                <a:spcPts val="995"/>
              </a:spcBef>
            </a:pPr>
            <a:r>
              <a:rPr sz="2750" b="1" spc="25" dirty="0">
                <a:latin typeface="Trebuchet MS" panose="020B0603020202020204"/>
                <a:cs typeface="Trebuchet MS" panose="020B0603020202020204"/>
              </a:rPr>
              <a:t>САЙТ</a:t>
            </a:r>
            <a:r>
              <a:rPr sz="2750" b="1" spc="-95" dirty="0">
                <a:latin typeface="Arial" panose="020B0604020202020204"/>
                <a:cs typeface="Arial" panose="020B0604020202020204"/>
              </a:rPr>
              <a:t>:</a:t>
            </a:r>
            <a:r>
              <a:rPr sz="2750" b="1" spc="-245" dirty="0">
                <a:latin typeface="Arial" panose="020B0604020202020204"/>
                <a:cs typeface="Arial" panose="020B0604020202020204"/>
              </a:rPr>
              <a:t> </a:t>
            </a:r>
            <a:r>
              <a:rPr sz="2750" b="1" spc="-130" dirty="0">
                <a:latin typeface="Arial" panose="020B0604020202020204"/>
                <a:cs typeface="Arial" panose="020B0604020202020204"/>
              </a:rPr>
              <a:t>BOL</a:t>
            </a:r>
            <a:r>
              <a:rPr sz="2750" b="1" spc="-200" dirty="0">
                <a:latin typeface="Arial" panose="020B0604020202020204"/>
                <a:cs typeface="Arial" panose="020B0604020202020204"/>
              </a:rPr>
              <a:t>D</a:t>
            </a:r>
            <a:r>
              <a:rPr sz="2750" b="1" spc="-145" dirty="0">
                <a:latin typeface="Arial" panose="020B0604020202020204"/>
                <a:cs typeface="Arial" panose="020B0604020202020204"/>
              </a:rPr>
              <a:t>ANCE.RU  </a:t>
            </a:r>
            <a:endParaRPr sz="2750" b="1" spc="-145" dirty="0">
              <a:latin typeface="Arial" panose="020B0604020202020204"/>
              <a:cs typeface="Arial" panose="020B0604020202020204"/>
            </a:endParaRPr>
          </a:p>
          <a:p>
            <a:pPr marL="1270" algn="ctr">
              <a:lnSpc>
                <a:spcPct val="100000"/>
              </a:lnSpc>
              <a:spcBef>
                <a:spcPts val="995"/>
              </a:spcBef>
            </a:pPr>
            <a:r>
              <a:rPr sz="2750" b="1" spc="-114" dirty="0">
                <a:latin typeface="Arial" panose="020B0604020202020204"/>
                <a:cs typeface="Arial" panose="020B0604020202020204"/>
              </a:rPr>
              <a:t>IN</a:t>
            </a:r>
            <a:r>
              <a:rPr sz="2750" b="1" spc="-170" dirty="0">
                <a:latin typeface="Arial" panose="020B0604020202020204"/>
                <a:cs typeface="Arial" panose="020B0604020202020204"/>
              </a:rPr>
              <a:t>S</a:t>
            </a:r>
            <a:r>
              <a:rPr sz="2750" b="1" spc="-405" dirty="0">
                <a:latin typeface="Arial" panose="020B0604020202020204"/>
                <a:cs typeface="Arial" panose="020B0604020202020204"/>
              </a:rPr>
              <a:t>T</a:t>
            </a:r>
            <a:r>
              <a:rPr sz="2750" b="1" spc="-95" dirty="0">
                <a:latin typeface="Arial" panose="020B0604020202020204"/>
                <a:cs typeface="Arial" panose="020B0604020202020204"/>
              </a:rPr>
              <a:t>:</a:t>
            </a:r>
            <a:r>
              <a:rPr sz="2750" b="1" spc="-245" dirty="0">
                <a:latin typeface="Arial" panose="020B0604020202020204"/>
                <a:cs typeface="Arial" panose="020B0604020202020204"/>
              </a:rPr>
              <a:t> </a:t>
            </a:r>
            <a:r>
              <a:rPr sz="2750" b="1" spc="-220" dirty="0">
                <a:latin typeface="Arial" panose="020B0604020202020204"/>
                <a:cs typeface="Arial" panose="020B0604020202020204"/>
              </a:rPr>
              <a:t>@BOL</a:t>
            </a:r>
            <a:r>
              <a:rPr sz="2750" b="1" spc="-280" dirty="0">
                <a:latin typeface="Arial" panose="020B0604020202020204"/>
                <a:cs typeface="Arial" panose="020B0604020202020204"/>
              </a:rPr>
              <a:t>D</a:t>
            </a:r>
            <a:r>
              <a:rPr sz="2750" b="1" spc="-120" dirty="0">
                <a:latin typeface="Arial" panose="020B0604020202020204"/>
                <a:cs typeface="Arial" panose="020B0604020202020204"/>
              </a:rPr>
              <a:t>ANCE</a:t>
            </a:r>
            <a:r>
              <a:rPr sz="2750" b="1" spc="-315" dirty="0">
                <a:latin typeface="Arial" panose="020B0604020202020204"/>
                <a:cs typeface="Arial" panose="020B0604020202020204"/>
              </a:rPr>
              <a:t>.</a:t>
            </a:r>
            <a:r>
              <a:rPr lang="ru-RU" sz="2750" b="1" spc="-315" dirty="0">
                <a:latin typeface="Arial" panose="020B0604020202020204"/>
                <a:cs typeface="Arial" panose="020B0604020202020204"/>
              </a:rPr>
              <a:t>С</a:t>
            </a:r>
            <a:r>
              <a:rPr lang="en-US" altLang="ru-RU" sz="2750" b="1" spc="-315" dirty="0">
                <a:latin typeface="Arial" panose="020B0604020202020204"/>
                <a:cs typeface="Arial" panose="020B0604020202020204"/>
              </a:rPr>
              <a:t>AMP</a:t>
            </a:r>
            <a:br>
              <a:rPr lang="en-US" altLang="ru-RU" sz="2750" b="1" spc="-315" dirty="0">
                <a:latin typeface="Arial" panose="020B0604020202020204"/>
                <a:cs typeface="Arial" panose="020B0604020202020204"/>
              </a:rPr>
            </a:br>
            <a:r>
              <a:rPr lang="en-US" sz="2750" b="1">
                <a:latin typeface="Trebuchet MS Bold" panose="020B0603020202020204" charset="0"/>
                <a:cs typeface="Trebuchet MS Bold" panose="020B0603020202020204" charset="0"/>
              </a:rPr>
              <a:t>TELEGRAM</a:t>
            </a:r>
            <a:r>
              <a:rPr lang="ru-RU" altLang="en-US" sz="2750" b="1">
                <a:latin typeface="Trebuchet MS Bold" panose="020B0603020202020204" charset="0"/>
                <a:cs typeface="Trebuchet MS Bold" panose="020B0603020202020204" charset="0"/>
              </a:rPr>
              <a:t>: </a:t>
            </a:r>
            <a:r>
              <a:rPr lang="en-US" altLang="ru-RU" sz="2750" b="1">
                <a:latin typeface="Trebuchet MS Bold" panose="020B0603020202020204" charset="0"/>
                <a:cs typeface="Trebuchet MS Bold" panose="020B0603020202020204" charset="0"/>
              </a:rPr>
              <a:t>BOLDANCE</a:t>
            </a:r>
            <a:endParaRPr sz="2750" b="1">
              <a:latin typeface="Trebuchet MS Bold" panose="020B0603020202020204" charset="0"/>
              <a:cs typeface="Trebuchet MS Bold" panose="020B0603020202020204" charset="0"/>
            </a:endParaRPr>
          </a:p>
          <a:p>
            <a:pPr algn="ctr">
              <a:lnSpc>
                <a:spcPct val="100000"/>
              </a:lnSpc>
              <a:spcBef>
                <a:spcPts val="410"/>
              </a:spcBef>
            </a:pPr>
            <a:r>
              <a:rPr sz="2750" b="1" spc="-140" dirty="0">
                <a:latin typeface="Trebuchet MS" panose="020B0603020202020204"/>
                <a:cs typeface="Trebuchet MS" panose="020B0603020202020204"/>
              </a:rPr>
              <a:t>ТЕЛ</a:t>
            </a:r>
            <a:r>
              <a:rPr sz="2750" b="1" spc="-95" dirty="0">
                <a:latin typeface="Arial" panose="020B0604020202020204"/>
                <a:cs typeface="Arial" panose="020B0604020202020204"/>
              </a:rPr>
              <a:t>:</a:t>
            </a:r>
            <a:r>
              <a:rPr sz="2750" b="1" spc="-245" dirty="0">
                <a:latin typeface="Arial" panose="020B0604020202020204"/>
                <a:cs typeface="Arial" panose="020B0604020202020204"/>
              </a:rPr>
              <a:t> </a:t>
            </a:r>
            <a:r>
              <a:rPr sz="2750" b="1" spc="100" dirty="0">
                <a:latin typeface="Arial" panose="020B0604020202020204"/>
                <a:cs typeface="Arial" panose="020B0604020202020204"/>
              </a:rPr>
              <a:t>+</a:t>
            </a:r>
            <a:r>
              <a:rPr sz="2750" b="1" spc="180" dirty="0">
                <a:latin typeface="Arial" panose="020B0604020202020204"/>
                <a:cs typeface="Arial" panose="020B0604020202020204"/>
              </a:rPr>
              <a:t>7</a:t>
            </a:r>
            <a:r>
              <a:rPr sz="2750" b="1" spc="-245" dirty="0">
                <a:latin typeface="Arial" panose="020B0604020202020204"/>
                <a:cs typeface="Arial" panose="020B0604020202020204"/>
              </a:rPr>
              <a:t> </a:t>
            </a:r>
            <a:r>
              <a:rPr sz="2750" b="1" spc="5" dirty="0">
                <a:latin typeface="Arial" panose="020B0604020202020204"/>
                <a:cs typeface="Arial" panose="020B0604020202020204"/>
              </a:rPr>
              <a:t>(964</a:t>
            </a:r>
            <a:r>
              <a:rPr sz="2750" b="1" spc="60" dirty="0">
                <a:latin typeface="Arial" panose="020B0604020202020204"/>
                <a:cs typeface="Arial" panose="020B0604020202020204"/>
              </a:rPr>
              <a:t>)</a:t>
            </a:r>
            <a:r>
              <a:rPr sz="2750" b="1" spc="-245" dirty="0">
                <a:latin typeface="Arial" panose="020B0604020202020204"/>
                <a:cs typeface="Arial" panose="020B0604020202020204"/>
              </a:rPr>
              <a:t> </a:t>
            </a:r>
            <a:r>
              <a:rPr sz="2750" b="1" spc="20" dirty="0">
                <a:latin typeface="Arial" panose="020B0604020202020204"/>
                <a:cs typeface="Arial" panose="020B0604020202020204"/>
              </a:rPr>
              <a:t>774-49-66</a:t>
            </a:r>
            <a:endParaRPr sz="27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2971"/>
            <a:ext cx="11468100" cy="215265"/>
          </a:xfrm>
          <a:custGeom>
            <a:avLst/>
            <a:gdLst/>
            <a:ahLst/>
            <a:cxnLst/>
            <a:rect l="l" t="t" r="r" b="b"/>
            <a:pathLst>
              <a:path w="11468100" h="215265">
                <a:moveTo>
                  <a:pt x="11467609" y="0"/>
                </a:moveTo>
                <a:lnTo>
                  <a:pt x="0" y="0"/>
                </a:lnTo>
                <a:lnTo>
                  <a:pt x="0" y="214873"/>
                </a:lnTo>
                <a:lnTo>
                  <a:pt x="11467609" y="214873"/>
                </a:lnTo>
                <a:lnTo>
                  <a:pt x="11467609" y="0"/>
                </a:lnTo>
                <a:close/>
              </a:path>
            </a:pathLst>
          </a:custGeom>
          <a:solidFill>
            <a:srgbClr val="B800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03565" y="462772"/>
            <a:ext cx="7475220" cy="1546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950" spc="-5" dirty="0">
                <a:solidFill>
                  <a:srgbClr val="000000"/>
                </a:solidFill>
              </a:rPr>
              <a:t>ЧТ</a:t>
            </a:r>
            <a:r>
              <a:rPr sz="9950" spc="434" dirty="0">
                <a:solidFill>
                  <a:srgbClr val="000000"/>
                </a:solidFill>
              </a:rPr>
              <a:t>О</a:t>
            </a:r>
            <a:r>
              <a:rPr sz="9950" spc="-1305" dirty="0">
                <a:solidFill>
                  <a:srgbClr val="000000"/>
                </a:solidFill>
              </a:rPr>
              <a:t> </a:t>
            </a:r>
            <a:r>
              <a:rPr sz="9950" spc="-55" dirty="0">
                <a:solidFill>
                  <a:srgbClr val="000000"/>
                </a:solidFill>
              </a:rPr>
              <a:t>БУДЕТ</a:t>
            </a:r>
            <a:r>
              <a:rPr sz="9950" spc="-63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?</a:t>
            </a:r>
            <a:endParaRPr sz="99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9769" y="2129869"/>
            <a:ext cx="17145000" cy="851662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Крутая база в Московской области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Комфортные </a:t>
            </a:r>
            <a:r>
              <a:rPr lang="ru-RU" sz="4000" b="1">
                <a:latin typeface="Trebuchet MS Bold" panose="020B0603020202020204" charset="0"/>
                <a:cs typeface="Trebuchet MS Bold" panose="020B0603020202020204" charset="0"/>
              </a:rPr>
              <a:t>2-х и 3</a:t>
            </a: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-х ме</a:t>
            </a:r>
            <a:r>
              <a:rPr lang="ru-RU" sz="4000" b="1">
                <a:latin typeface="Trebuchet MS Bold" panose="020B0603020202020204" charset="0"/>
                <a:cs typeface="Trebuchet MS Bold" panose="020B0603020202020204" charset="0"/>
              </a:rPr>
              <a:t>ст</a:t>
            </a: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ные номера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lang="ru-RU" sz="4000" b="1">
                <a:latin typeface="Trebuchet MS Bold" panose="020B0603020202020204" charset="0"/>
                <a:cs typeface="Trebuchet MS Bold" panose="020B0603020202020204" charset="0"/>
              </a:rPr>
              <a:t>Трансфер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Очень вкусная еда, 3-разовое питание (</a:t>
            </a:r>
            <a:r>
              <a:rPr lang="ru-RU" sz="4000" b="1">
                <a:latin typeface="Trebuchet MS Bold" panose="020B0603020202020204" charset="0"/>
                <a:cs typeface="Trebuchet MS Bold" panose="020B0603020202020204" charset="0"/>
              </a:rPr>
              <a:t>комплексное меню</a:t>
            </a: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)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lang="ru-RU" sz="4000" b="1">
                <a:latin typeface="Trebuchet MS Bold" panose="020B0603020202020204" charset="0"/>
                <a:cs typeface="Trebuchet MS Bold" panose="020B0603020202020204" charset="0"/>
              </a:rPr>
              <a:t>Б</a:t>
            </a: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ассейн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Ежедневные танцевальные мастер-классы, баттлы и практики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Развлечения, игры и вечеринки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Фирменные подарки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PROF фото- и видеосъемка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Приглашенный хореограф с мастер-классом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Ежедневное информирование родителей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  <a:p>
            <a:pPr marL="287020" indent="-27495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-"/>
              <a:tabLst>
                <a:tab pos="287655" algn="l"/>
              </a:tabLst>
            </a:pPr>
            <a:r>
              <a:rPr sz="4000" b="1">
                <a:latin typeface="Trebuchet MS Bold" panose="020B0603020202020204" charset="0"/>
                <a:cs typeface="Trebuchet MS Bold" panose="020B0603020202020204" charset="0"/>
              </a:rPr>
              <a:t>Сопровождение врача на протяжении всех сборов</a:t>
            </a:r>
            <a:endParaRPr sz="4000" b="1">
              <a:latin typeface="Trebuchet MS Bold" panose="020B0603020202020204" charset="0"/>
              <a:cs typeface="Trebuchet MS Bold" panose="020B0603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70117"/>
            <a:ext cx="20104100" cy="230504"/>
          </a:xfrm>
          <a:custGeom>
            <a:avLst/>
            <a:gdLst/>
            <a:ahLst/>
            <a:cxnLst/>
            <a:rect l="l" t="t" r="r" b="b"/>
            <a:pathLst>
              <a:path w="20104100" h="230505">
                <a:moveTo>
                  <a:pt x="20104099" y="0"/>
                </a:moveTo>
                <a:lnTo>
                  <a:pt x="0" y="0"/>
                </a:lnTo>
                <a:lnTo>
                  <a:pt x="0" y="230359"/>
                </a:lnTo>
                <a:lnTo>
                  <a:pt x="20104099" y="230359"/>
                </a:lnTo>
                <a:lnTo>
                  <a:pt x="20104099" y="0"/>
                </a:lnTo>
                <a:close/>
              </a:path>
            </a:pathLst>
          </a:custGeom>
          <a:solidFill>
            <a:srgbClr val="B800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7040" y="452755"/>
            <a:ext cx="1914080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altLang="en-US" sz="7200">
                <a:solidFill>
                  <a:schemeClr val="tx1"/>
                </a:solidFill>
              </a:rPr>
              <a:t>ТЕРРИТОРИЯ НАШЕГО </a:t>
            </a:r>
            <a:r>
              <a:rPr lang="en-US" altLang="ru-RU" sz="7200">
                <a:solidFill>
                  <a:schemeClr val="tx1"/>
                </a:solidFill>
              </a:rPr>
              <a:t>BOLDANCE CAMP</a:t>
            </a:r>
            <a:endParaRPr lang="en-US" altLang="ru-RU" sz="720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300605"/>
            <a:ext cx="10001250" cy="6598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0" y="4975225"/>
            <a:ext cx="10102850" cy="63341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70117"/>
            <a:ext cx="20104100" cy="230504"/>
          </a:xfrm>
          <a:custGeom>
            <a:avLst/>
            <a:gdLst/>
            <a:ahLst/>
            <a:cxnLst/>
            <a:rect l="l" t="t" r="r" b="b"/>
            <a:pathLst>
              <a:path w="20104100" h="230505">
                <a:moveTo>
                  <a:pt x="20104099" y="0"/>
                </a:moveTo>
                <a:lnTo>
                  <a:pt x="0" y="0"/>
                </a:lnTo>
                <a:lnTo>
                  <a:pt x="0" y="230359"/>
                </a:lnTo>
                <a:lnTo>
                  <a:pt x="20104099" y="230359"/>
                </a:lnTo>
                <a:lnTo>
                  <a:pt x="20104099" y="0"/>
                </a:lnTo>
                <a:close/>
              </a:path>
            </a:pathLst>
          </a:custGeom>
          <a:solidFill>
            <a:srgbClr val="B800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650" y="386080"/>
            <a:ext cx="18938240" cy="1429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200" spc="105" dirty="0">
                <a:solidFill>
                  <a:srgbClr val="000000"/>
                </a:solidFill>
              </a:rPr>
              <a:t>ПИТАНИ</a:t>
            </a:r>
            <a:r>
              <a:rPr sz="9200" spc="490" dirty="0">
                <a:solidFill>
                  <a:srgbClr val="000000"/>
                </a:solidFill>
              </a:rPr>
              <a:t>Е</a:t>
            </a:r>
            <a:r>
              <a:rPr sz="9200" spc="175" dirty="0">
                <a:solidFill>
                  <a:srgbClr val="000000"/>
                </a:solidFill>
              </a:rPr>
              <a:t> </a:t>
            </a:r>
            <a:r>
              <a:rPr sz="9200" spc="-58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«</a:t>
            </a:r>
            <a:r>
              <a:rPr lang="ru-RU" sz="9200" spc="-580" dirty="0">
                <a:solidFill>
                  <a:srgbClr val="000000"/>
                </a:solidFill>
                <a:latin typeface="Trebuchet MS Bold" panose="020B0603020202020204" charset="0"/>
                <a:cs typeface="Trebuchet MS Bold" panose="020B0603020202020204" charset="0"/>
              </a:rPr>
              <a:t>КОМПЛЕКСНОЕ МЕНЮ</a:t>
            </a:r>
            <a:r>
              <a:rPr sz="9200" spc="-114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»</a:t>
            </a:r>
            <a:endParaRPr sz="9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05599" y="9414403"/>
            <a:ext cx="2191385" cy="102552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0"/>
              </a:spcBef>
            </a:pPr>
            <a:endParaRPr sz="285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sz="2850" b="1" spc="125" dirty="0">
                <a:latin typeface="Trebuchet MS" panose="020B0603020202020204"/>
                <a:cs typeface="Trebuchet MS" panose="020B0603020202020204"/>
              </a:rPr>
              <a:t>ОБЕД</a:t>
            </a:r>
            <a:endParaRPr sz="28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25837" y="9877953"/>
            <a:ext cx="2191385" cy="51816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0"/>
              </a:spcBef>
            </a:pPr>
            <a:r>
              <a:rPr sz="2850" b="1" spc="105" dirty="0">
                <a:latin typeface="Trebuchet MS" panose="020B0603020202020204"/>
                <a:cs typeface="Trebuchet MS" panose="020B0603020202020204"/>
              </a:rPr>
              <a:t>УЖИН</a:t>
            </a:r>
            <a:endParaRPr sz="28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74994" y="9921768"/>
            <a:ext cx="2191385" cy="51816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30"/>
              </a:spcBef>
            </a:pPr>
            <a:r>
              <a:rPr sz="2850" b="1" spc="50" dirty="0">
                <a:latin typeface="Trebuchet MS" panose="020B0603020202020204"/>
                <a:cs typeface="Trebuchet MS" panose="020B0603020202020204"/>
              </a:rPr>
              <a:t>ЗАВТРАК</a:t>
            </a:r>
            <a:endParaRPr sz="28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7254" y="2555532"/>
            <a:ext cx="18010505" cy="144843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80"/>
              </a:spcBef>
            </a:pPr>
            <a:r>
              <a:rPr sz="4100" b="1" spc="105" dirty="0">
                <a:latin typeface="Trebuchet MS" panose="020B0603020202020204"/>
                <a:cs typeface="Trebuchet MS" panose="020B0603020202020204"/>
              </a:rPr>
              <a:t>ПРОСТОРНЫ</a:t>
            </a:r>
            <a:r>
              <a:rPr sz="4100" b="1" spc="250" dirty="0">
                <a:latin typeface="Trebuchet MS" panose="020B0603020202020204"/>
                <a:cs typeface="Trebuchet MS" panose="020B0603020202020204"/>
              </a:rPr>
              <a:t>Й</a:t>
            </a:r>
            <a:r>
              <a:rPr sz="4100" b="1" spc="-45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4100" b="1" spc="80" dirty="0">
                <a:latin typeface="Trebuchet MS" panose="020B0603020202020204"/>
                <a:cs typeface="Trebuchet MS" panose="020B0603020202020204"/>
              </a:rPr>
              <a:t>РЕСТОРАН</a:t>
            </a:r>
            <a:endParaRPr sz="4100">
              <a:latin typeface="Trebuchet MS" panose="020B0603020202020204"/>
              <a:cs typeface="Trebuchet MS" panose="020B0603020202020204"/>
            </a:endParaRPr>
          </a:p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lang="ru-RU" sz="4100" b="1">
                <a:latin typeface="Trebuchet MS Bold" panose="020B0603020202020204" charset="0"/>
                <a:cs typeface="Trebuchet MS Bold" panose="020B0603020202020204" charset="0"/>
              </a:rPr>
              <a:t>3-х разовое питание </a:t>
            </a:r>
            <a:endParaRPr lang="ru-RU" sz="4100" b="1">
              <a:latin typeface="Trebuchet MS Bold" panose="020B0603020202020204" charset="0"/>
              <a:cs typeface="Trebuchet MS Bold" panose="020B0603020202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26280"/>
            <a:ext cx="7776210" cy="5187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250" y="4511675"/>
            <a:ext cx="7775575" cy="5186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0" y="4511675"/>
            <a:ext cx="7775575" cy="51866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70117"/>
            <a:ext cx="20104100" cy="230504"/>
          </a:xfrm>
          <a:custGeom>
            <a:avLst/>
            <a:gdLst/>
            <a:ahLst/>
            <a:cxnLst/>
            <a:rect l="l" t="t" r="r" b="b"/>
            <a:pathLst>
              <a:path w="20104100" h="230505">
                <a:moveTo>
                  <a:pt x="20104099" y="0"/>
                </a:moveTo>
                <a:lnTo>
                  <a:pt x="0" y="0"/>
                </a:lnTo>
                <a:lnTo>
                  <a:pt x="0" y="230359"/>
                </a:lnTo>
                <a:lnTo>
                  <a:pt x="20104099" y="230359"/>
                </a:lnTo>
                <a:lnTo>
                  <a:pt x="20104099" y="0"/>
                </a:lnTo>
                <a:close/>
              </a:path>
            </a:pathLst>
          </a:custGeom>
          <a:solidFill>
            <a:srgbClr val="B8000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7495" y="330200"/>
            <a:ext cx="17120870" cy="15309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dist">
              <a:lnSpc>
                <a:spcPct val="100000"/>
              </a:lnSpc>
              <a:spcBef>
                <a:spcPts val="120"/>
              </a:spcBef>
            </a:pPr>
            <a:r>
              <a:rPr lang="ru-RU" sz="9850" spc="-1490" dirty="0">
                <a:solidFill>
                  <a:srgbClr val="000000"/>
                </a:solidFill>
                <a:latin typeface="Trebuchet MS Bold" panose="020B0603020202020204" charset="0"/>
                <a:cs typeface="Trebuchet MS Bold" panose="020B0603020202020204" charset="0"/>
              </a:rPr>
              <a:t>ЗОНА ОТДЫХА И </a:t>
            </a:r>
            <a:r>
              <a:rPr sz="9850" spc="-1490" dirty="0">
                <a:solidFill>
                  <a:srgbClr val="000000"/>
                </a:solidFill>
                <a:latin typeface="Trebuchet MS Bold" panose="020B0603020202020204" charset="0"/>
                <a:cs typeface="Trebuchet MS Bold" panose="020B0603020202020204" charset="0"/>
              </a:rPr>
              <a:t> </a:t>
            </a:r>
            <a:r>
              <a:rPr lang="ru-RU" sz="9850" spc="-1490" dirty="0">
                <a:solidFill>
                  <a:srgbClr val="000000"/>
                </a:solidFill>
                <a:latin typeface="Trebuchet MS Bold" panose="020B0603020202020204" charset="0"/>
                <a:cs typeface="Trebuchet MS Bold" panose="020B0603020202020204" charset="0"/>
              </a:rPr>
              <a:t>Б</a:t>
            </a:r>
            <a:r>
              <a:rPr sz="9850" spc="260" dirty="0">
                <a:solidFill>
                  <a:srgbClr val="000000"/>
                </a:solidFill>
                <a:latin typeface="Trebuchet MS Bold" panose="020B0603020202020204" charset="0"/>
                <a:cs typeface="Trebuchet MS Bold" panose="020B0603020202020204" charset="0"/>
              </a:rPr>
              <a:t>А</a:t>
            </a:r>
            <a:r>
              <a:rPr lang="ru-RU" sz="9850" spc="260" dirty="0">
                <a:solidFill>
                  <a:srgbClr val="000000"/>
                </a:solidFill>
                <a:latin typeface="Trebuchet MS Bold" panose="020B0603020202020204" charset="0"/>
                <a:cs typeface="Trebuchet MS Bold" panose="020B0603020202020204" charset="0"/>
              </a:rPr>
              <a:t>С</a:t>
            </a:r>
            <a:r>
              <a:rPr sz="9850" spc="260" dirty="0">
                <a:solidFill>
                  <a:srgbClr val="000000"/>
                </a:solidFill>
                <a:latin typeface="Trebuchet MS Bold" panose="020B0603020202020204" charset="0"/>
                <a:cs typeface="Trebuchet MS Bold" panose="020B0603020202020204" charset="0"/>
              </a:rPr>
              <a:t>СЕЙН</a:t>
            </a:r>
            <a:endParaRPr sz="9850">
              <a:latin typeface="Trebuchet MS Bold" panose="020B0603020202020204" charset="0"/>
              <a:cs typeface="Trebuchet MS Bold" panose="020B0603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3050" y="2300605"/>
            <a:ext cx="13477875" cy="89922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27050" y="5959475"/>
            <a:ext cx="5396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 </a:t>
            </a:r>
            <a:r>
              <a:rPr lang="ru-RU" altLang="en-US" sz="3600" b="1">
                <a:latin typeface="Trebuchet MS Bold" panose="020B0603020202020204" charset="0"/>
                <a:cs typeface="Trebuchet MS Bold" panose="020B0603020202020204" charset="0"/>
              </a:rPr>
              <a:t>ОТКРЫТЫЙ БАССЕЙН</a:t>
            </a:r>
            <a:endParaRPr lang="ru-RU" altLang="en-US" sz="3600" b="1">
              <a:latin typeface="Trebuchet MS Bold" panose="020B0603020202020204" charset="0"/>
              <a:cs typeface="Trebuchet MS Bold" panose="020B060302020202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473075"/>
            <a:ext cx="19699605" cy="1477010"/>
          </a:xfrm>
        </p:spPr>
        <p:txBody>
          <a:bodyPr wrap="square"/>
          <a:p>
            <a:r>
              <a:rPr lang="ru-RU" altLang="en-US" sz="9600">
                <a:solidFill>
                  <a:schemeClr val="tx1"/>
                </a:solidFill>
              </a:rPr>
              <a:t>ПЛОЩАДКА ДЛЯ ХОРЕОГРАФИИ</a:t>
            </a:r>
            <a:endParaRPr lang="ru-RU" altLang="en-US" sz="960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6496050" y="1920875"/>
            <a:ext cx="8218805" cy="2893060"/>
          </a:xfrm>
        </p:spPr>
        <p:txBody>
          <a:bodyPr wrap="square"/>
          <a:p>
            <a:pPr algn="ctr"/>
            <a:r>
              <a:rPr lang="ru-RU" altLang="en-US" sz="60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ЛЕТНЯЯ ВЕРАНДА</a:t>
            </a:r>
            <a:endParaRPr lang="ru-RU" altLang="en-US" sz="6000" b="1">
              <a:solidFill>
                <a:srgbClr val="C00000"/>
              </a:solidFill>
              <a:latin typeface="Trebuchet MS Bold" panose="020B0603020202020204" charset="0"/>
              <a:cs typeface="Trebuchet MS Bold" panose="020B0603020202020204" charset="0"/>
            </a:endParaRPr>
          </a:p>
          <a:p>
            <a:pPr indent="0" algn="ctr">
              <a:buNone/>
            </a:pPr>
            <a:r>
              <a:rPr lang="ru-RU" altLang="en-US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- размер 15х18 м</a:t>
            </a:r>
            <a:br>
              <a:rPr lang="ru-RU" altLang="en-US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</a:br>
            <a:r>
              <a:rPr lang="ru-RU" altLang="en-US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- высота потолков 3</a:t>
            </a:r>
            <a:r>
              <a:rPr lang="en-US" altLang="ru-RU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,</a:t>
            </a:r>
            <a:r>
              <a:rPr lang="ru-RU" altLang="en-US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 5 м</a:t>
            </a:r>
            <a:endParaRPr lang="ru-RU" altLang="en-US" sz="3200" b="1">
              <a:solidFill>
                <a:srgbClr val="C00000"/>
              </a:solidFill>
              <a:latin typeface="Trebuchet MS Bold" panose="020B0603020202020204" charset="0"/>
              <a:cs typeface="Trebuchet MS Bold" panose="020B0603020202020204" charset="0"/>
            </a:endParaRPr>
          </a:p>
          <a:p>
            <a:pPr indent="0" algn="ctr">
              <a:buNone/>
            </a:pPr>
            <a:r>
              <a:rPr lang="ru-RU" altLang="en-US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- покытие - линолеум</a:t>
            </a:r>
            <a:r>
              <a:rPr lang="en-US" altLang="ru-RU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,</a:t>
            </a:r>
            <a:r>
              <a:rPr lang="ru-RU" altLang="en-US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 татами</a:t>
            </a:r>
            <a:endParaRPr lang="ru-RU" altLang="en-US" sz="3200" b="1">
              <a:solidFill>
                <a:srgbClr val="C00000"/>
              </a:solidFill>
              <a:latin typeface="Trebuchet MS Bold" panose="020B0603020202020204" charset="0"/>
              <a:cs typeface="Trebuchet MS Bold" panose="020B0603020202020204" charset="0"/>
            </a:endParaRPr>
          </a:p>
          <a:p>
            <a:pPr indent="0" algn="ctr">
              <a:buNone/>
            </a:pPr>
            <a:r>
              <a:rPr lang="ru-RU" altLang="en-US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- хореографические станки</a:t>
            </a:r>
            <a:r>
              <a:rPr lang="en-US" altLang="ru-RU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, </a:t>
            </a:r>
            <a:r>
              <a:rPr lang="ru-RU" altLang="en-US" sz="3200" b="1">
                <a:solidFill>
                  <a:srgbClr val="C00000"/>
                </a:solidFill>
                <a:latin typeface="Trebuchet MS Bold" panose="020B0603020202020204" charset="0"/>
                <a:cs typeface="Trebuchet MS Bold" panose="020B0603020202020204" charset="0"/>
              </a:rPr>
              <a:t>зеркала</a:t>
            </a:r>
            <a:endParaRPr lang="ru-RU" altLang="en-US" sz="3200" b="1">
              <a:solidFill>
                <a:srgbClr val="C00000"/>
              </a:solidFill>
              <a:latin typeface="Trebuchet MS Bold" panose="020B0603020202020204" charset="0"/>
              <a:cs typeface="Trebuchet MS Bold" panose="020B0603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813935"/>
            <a:ext cx="10015855" cy="6530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855" y="4813935"/>
            <a:ext cx="10089515" cy="65081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0" y="15875"/>
            <a:ext cx="10185400" cy="6456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880" y="5437505"/>
            <a:ext cx="10099675" cy="587184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902971"/>
            <a:ext cx="11468100" cy="215265"/>
          </a:xfrm>
          <a:custGeom>
            <a:avLst/>
            <a:gdLst/>
            <a:ahLst/>
            <a:cxnLst/>
            <a:rect l="l" t="t" r="r" b="b"/>
            <a:pathLst>
              <a:path w="11468100" h="215265">
                <a:moveTo>
                  <a:pt x="11467609" y="0"/>
                </a:moveTo>
                <a:lnTo>
                  <a:pt x="0" y="0"/>
                </a:lnTo>
                <a:lnTo>
                  <a:pt x="0" y="214873"/>
                </a:lnTo>
                <a:lnTo>
                  <a:pt x="11467609" y="214873"/>
                </a:lnTo>
                <a:lnTo>
                  <a:pt x="11467609" y="0"/>
                </a:lnTo>
                <a:close/>
              </a:path>
            </a:pathLst>
          </a:custGeom>
          <a:solidFill>
            <a:srgbClr val="B8000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5875"/>
            <a:ext cx="9927590" cy="61887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" y="5625465"/>
            <a:ext cx="9984740" cy="567499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075045" y="4816475"/>
            <a:ext cx="7228840" cy="1991995"/>
          </a:xfrm>
          <a:custGeom>
            <a:avLst/>
            <a:gdLst/>
            <a:ahLst/>
            <a:cxnLst/>
            <a:rect l="l" t="t" r="r" b="b"/>
            <a:pathLst>
              <a:path w="7228840" h="2422525">
                <a:moveTo>
                  <a:pt x="7228256" y="0"/>
                </a:moveTo>
                <a:lnTo>
                  <a:pt x="0" y="0"/>
                </a:lnTo>
                <a:lnTo>
                  <a:pt x="0" y="2422361"/>
                </a:lnTo>
                <a:lnTo>
                  <a:pt x="7228256" y="2422361"/>
                </a:lnTo>
                <a:lnTo>
                  <a:pt x="7228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422960" y="4816455"/>
            <a:ext cx="6532880" cy="185293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185"/>
              </a:spcBef>
            </a:pPr>
            <a:r>
              <a:rPr sz="3800" b="1" spc="210" dirty="0">
                <a:solidFill>
                  <a:srgbClr val="B8000B"/>
                </a:solidFill>
                <a:latin typeface="Trebuchet MS" panose="020B0603020202020204"/>
                <a:cs typeface="Trebuchet MS" panose="020B0603020202020204"/>
              </a:rPr>
              <a:t>НОМЕРА</a:t>
            </a:r>
            <a:endParaRPr sz="3800">
              <a:latin typeface="Trebuchet MS" panose="020B0603020202020204"/>
              <a:cs typeface="Trebuchet MS" panose="020B0603020202020204"/>
            </a:endParaRPr>
          </a:p>
          <a:p>
            <a:pPr marL="12065" marR="5080" algn="ctr">
              <a:lnSpc>
                <a:spcPct val="114000"/>
              </a:lnSpc>
              <a:spcBef>
                <a:spcPts val="255"/>
              </a:spcBef>
            </a:pPr>
            <a:r>
              <a:rPr sz="2000" b="1" spc="20" dirty="0">
                <a:latin typeface="Trebuchet MS Bold" panose="020B0603020202020204" charset="0"/>
                <a:cs typeface="Trebuchet MS Bold" panose="020B0603020202020204" charset="0"/>
              </a:rPr>
              <a:t>Комфортабельный </a:t>
            </a:r>
            <a:r>
              <a:rPr lang="ru-RU" sz="2000" b="1" spc="20" dirty="0">
                <a:latin typeface="Trebuchet MS Bold" panose="020B0603020202020204" charset="0"/>
                <a:cs typeface="Trebuchet MS Bold" panose="020B0603020202020204" charset="0"/>
              </a:rPr>
              <a:t>двух- или трехместный</a:t>
            </a:r>
            <a:r>
              <a:rPr sz="2000" b="1" spc="20" dirty="0">
                <a:latin typeface="Trebuchet MS Bold" panose="020B0603020202020204" charset="0"/>
                <a:cs typeface="Trebuchet MS Bold" panose="020B0603020202020204" charset="0"/>
              </a:rPr>
              <a:t> номер, </a:t>
            </a:r>
            <a:endParaRPr sz="2000" b="1" spc="20" dirty="0">
              <a:latin typeface="Trebuchet MS Bold" panose="020B0603020202020204" charset="0"/>
              <a:cs typeface="Trebuchet MS Bold" panose="020B0603020202020204" charset="0"/>
            </a:endParaRPr>
          </a:p>
          <a:p>
            <a:pPr marL="12065" marR="5080" algn="ctr">
              <a:lnSpc>
                <a:spcPct val="114000"/>
              </a:lnSpc>
              <a:spcBef>
                <a:spcPts val="255"/>
              </a:spcBef>
            </a:pPr>
            <a:r>
              <a:rPr sz="2000" b="1">
                <a:latin typeface="Trebuchet MS Bold" panose="020B0603020202020204" charset="0"/>
                <a:cs typeface="Trebuchet MS Bold" panose="020B0603020202020204" charset="0"/>
              </a:rPr>
              <a:t>состоящий из уютной спальни с </a:t>
            </a:r>
            <a:r>
              <a:rPr lang="ru-RU" sz="2000" b="1">
                <a:latin typeface="Trebuchet MS Bold" panose="020B0603020202020204" charset="0"/>
                <a:cs typeface="Trebuchet MS Bold" panose="020B0603020202020204" charset="0"/>
              </a:rPr>
              <a:t>тремя </a:t>
            </a:r>
            <a:r>
              <a:rPr sz="2000" b="1">
                <a:latin typeface="Trebuchet MS Bold" panose="020B0603020202020204" charset="0"/>
                <a:cs typeface="Trebuchet MS Bold" panose="020B0603020202020204" charset="0"/>
              </a:rPr>
              <a:t>кроватями, ванной комнаты</a:t>
            </a:r>
            <a:r>
              <a:rPr lang="ru-RU" sz="2000" b="1">
                <a:latin typeface="Trebuchet MS Bold" panose="020B0603020202020204" charset="0"/>
                <a:cs typeface="Trebuchet MS Bold" panose="020B0603020202020204" charset="0"/>
              </a:rPr>
              <a:t> </a:t>
            </a:r>
            <a:r>
              <a:rPr sz="2000" b="1">
                <a:latin typeface="Trebuchet MS Bold" panose="020B0603020202020204" charset="0"/>
                <a:cs typeface="Trebuchet MS Bold" panose="020B0603020202020204" charset="0"/>
              </a:rPr>
              <a:t>с душевой зоной</a:t>
            </a:r>
            <a:endParaRPr sz="2000" b="1">
              <a:latin typeface="Trebuchet MS Bold" panose="020B0603020202020204" charset="0"/>
              <a:cs typeface="Trebuchet MS Bold" panose="020B060302020202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735" cy="11335385"/>
            <a:chOff x="0" y="-26670"/>
            <a:chExt cx="20104735" cy="11335385"/>
          </a:xfrm>
        </p:grpSpPr>
        <p:pic>
          <p:nvPicPr>
            <p:cNvPr id="5" name="object 5" descr="/Users/parshunina/Desktop/2024-04-02 00.43.12.jpg2024-04-02 00.43.12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28575" y="-26670"/>
              <a:ext cx="9831705" cy="6076950"/>
            </a:xfrm>
            <a:prstGeom prst="rect">
              <a:avLst/>
            </a:prstGeom>
          </p:spPr>
        </p:pic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464810"/>
              <a:ext cx="10026015" cy="58439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79635" y="-26670"/>
              <a:ext cx="10324465" cy="7057390"/>
            </a:xfrm>
            <a:prstGeom prst="rect">
              <a:avLst/>
            </a:prstGeom>
          </p:spPr>
        </p:pic>
        <p:pic>
          <p:nvPicPr>
            <p:cNvPr id="6" name="object 6" descr="/Users/parshunina/Desktop/IMG_4248.jpgIMG_4248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026015" y="5024120"/>
              <a:ext cx="10078720" cy="62845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37921" y="4784523"/>
              <a:ext cx="7228840" cy="1739900"/>
            </a:xfrm>
            <a:custGeom>
              <a:avLst/>
              <a:gdLst/>
              <a:ahLst/>
              <a:cxnLst/>
              <a:rect l="l" t="t" r="r" b="b"/>
              <a:pathLst>
                <a:path w="7228840" h="1739900">
                  <a:moveTo>
                    <a:pt x="7228256" y="0"/>
                  </a:moveTo>
                  <a:lnTo>
                    <a:pt x="0" y="0"/>
                  </a:lnTo>
                  <a:lnTo>
                    <a:pt x="0" y="1739509"/>
                  </a:lnTo>
                  <a:lnTo>
                    <a:pt x="7228256" y="1739509"/>
                  </a:lnTo>
                  <a:lnTo>
                    <a:pt x="7228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36892" y="4664179"/>
            <a:ext cx="6430314" cy="162179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75"/>
              </a:spcBef>
            </a:pPr>
            <a:r>
              <a:rPr spc="80" dirty="0"/>
              <a:t>МАСТЕР</a:t>
            </a:r>
            <a:r>
              <a:rPr spc="80" dirty="0">
                <a:latin typeface="Arial" panose="020B0604020202020204"/>
                <a:cs typeface="Arial" panose="020B0604020202020204"/>
              </a:rPr>
              <a:t>-</a:t>
            </a:r>
            <a:r>
              <a:rPr spc="80" dirty="0"/>
              <a:t>КЛАССЫ</a:t>
            </a:r>
            <a:endParaRPr spc="80" dirty="0"/>
          </a:p>
          <a:p>
            <a:pPr marR="7620" algn="ctr">
              <a:lnSpc>
                <a:spcPct val="114000"/>
              </a:lnSpc>
              <a:spcBef>
                <a:spcPts val="295"/>
              </a:spcBef>
            </a:pPr>
            <a:r>
              <a:rPr sz="2300" spc="-9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2300" spc="-3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300" spc="6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300" spc="-12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300" spc="-2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300" spc="-2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H</a:t>
            </a:r>
            <a:r>
              <a:rPr sz="2300" spc="-10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300" spc="-3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LL</a:t>
            </a:r>
            <a:r>
              <a:rPr sz="2300" spc="-4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2300" spc="-31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300" spc="-13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2300" spc="1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300" spc="-7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2300" spc="-8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2300" spc="-2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300" spc="-4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2300" spc="-27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300" spc="-15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300" spc="1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300" spc="6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300" spc="-16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300" spc="-2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300" spc="13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2300" spc="-2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300" spc="1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300" spc="-28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2300" spc="-10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300" spc="-3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2300" spc="-35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sz="2300" spc="-4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2300" spc="-27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300" spc="-204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br>
              <a:rPr sz="2300" spc="-204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</a:br>
            <a:r>
              <a:rPr sz="2300" spc="-2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H</a:t>
            </a:r>
            <a:r>
              <a:rPr sz="2300" spc="-6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300" spc="-28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300" spc="-1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2300" spc="-2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H</a:t>
            </a:r>
            <a:r>
              <a:rPr sz="2300" spc="1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300" spc="-53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300" spc="-4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2300" spc="-3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300" spc="-229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J</a:t>
            </a:r>
            <a:r>
              <a:rPr sz="2300" spc="-10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300" spc="-6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Z</a:t>
            </a:r>
            <a:r>
              <a:rPr sz="2300" spc="-15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Z</a:t>
            </a:r>
            <a:r>
              <a:rPr sz="2300" spc="-1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2300" spc="-15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2300" spc="-8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2300" spc="6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300" spc="-14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2300" spc="-4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2300" spc="-27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300" spc="-19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2300" spc="-10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2300" spc="-2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300" spc="1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300" spc="-13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P</a:t>
            </a:r>
            <a:endParaRPr sz="23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1750"/>
            <a:ext cx="20103676" cy="11349830"/>
            <a:chOff x="0" y="-41275"/>
            <a:chExt cx="20103676" cy="11349830"/>
          </a:xfrm>
        </p:grpSpPr>
        <p:pic>
          <p:nvPicPr>
            <p:cNvPr id="3" name="object 3" descr="/Users/parshunina/Desktop/2024-04-02 01.26.06.jpg2024-04-02 01.26.06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0071100" y="-41275"/>
              <a:ext cx="10032365" cy="61328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71213" cy="61767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644173"/>
              <a:ext cx="10162511" cy="56643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8837" y="5373863"/>
              <a:ext cx="9994839" cy="59346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37921" y="5002660"/>
              <a:ext cx="7228840" cy="1303655"/>
            </a:xfrm>
            <a:custGeom>
              <a:avLst/>
              <a:gdLst/>
              <a:ahLst/>
              <a:cxnLst/>
              <a:rect l="l" t="t" r="r" b="b"/>
              <a:pathLst>
                <a:path w="7228840" h="1303654">
                  <a:moveTo>
                    <a:pt x="7228256" y="0"/>
                  </a:moveTo>
                  <a:lnTo>
                    <a:pt x="0" y="0"/>
                  </a:lnTo>
                  <a:lnTo>
                    <a:pt x="0" y="1303234"/>
                  </a:lnTo>
                  <a:lnTo>
                    <a:pt x="7228256" y="1303234"/>
                  </a:lnTo>
                  <a:lnTo>
                    <a:pt x="7228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0033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5"/>
              </a:spcBef>
            </a:pPr>
            <a:r>
              <a:rPr spc="150" dirty="0"/>
              <a:t>ДОСУГ</a:t>
            </a:r>
            <a:endParaRPr spc="150" dirty="0"/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2450" spc="40" dirty="0">
                <a:solidFill>
                  <a:srgbClr val="000000"/>
                </a:solidFill>
              </a:rPr>
              <a:t>РАЗВЛЕЧЕНИЯ</a:t>
            </a:r>
            <a:r>
              <a:rPr sz="2450" spc="-4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2450" spc="-28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50" spc="-20" dirty="0">
                <a:solidFill>
                  <a:srgbClr val="000000"/>
                </a:solidFill>
              </a:rPr>
              <a:t>ИГР</a:t>
            </a:r>
            <a:r>
              <a:rPr sz="2450" spc="75" dirty="0">
                <a:solidFill>
                  <a:srgbClr val="000000"/>
                </a:solidFill>
              </a:rPr>
              <a:t>Ы</a:t>
            </a:r>
            <a:r>
              <a:rPr sz="2450" spc="-270" dirty="0">
                <a:solidFill>
                  <a:srgbClr val="000000"/>
                </a:solidFill>
              </a:rPr>
              <a:t> </a:t>
            </a:r>
            <a:r>
              <a:rPr sz="2450" spc="225" dirty="0">
                <a:solidFill>
                  <a:srgbClr val="000000"/>
                </a:solidFill>
              </a:rPr>
              <a:t>И</a:t>
            </a:r>
            <a:r>
              <a:rPr sz="2450" spc="-270" dirty="0">
                <a:solidFill>
                  <a:srgbClr val="000000"/>
                </a:solidFill>
              </a:rPr>
              <a:t> </a:t>
            </a:r>
            <a:r>
              <a:rPr sz="2450" spc="55" dirty="0">
                <a:solidFill>
                  <a:srgbClr val="000000"/>
                </a:solidFill>
              </a:rPr>
              <a:t>ВЕЧЕРИНКИ</a:t>
            </a:r>
            <a:endParaRPr sz="24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1531</Words>
  <Application>WPS Writer</Application>
  <PresentationFormat>On-screen Show (4:3)</PresentationFormat>
  <Paragraphs>75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8" baseType="lpstr">
      <vt:lpstr>Arial</vt:lpstr>
      <vt:lpstr>SimSun</vt:lpstr>
      <vt:lpstr>Wingdings</vt:lpstr>
      <vt:lpstr>Trebuchet MS</vt:lpstr>
      <vt:lpstr>Trebuchet MS Bold</vt:lpstr>
      <vt:lpstr>Arial</vt:lpstr>
      <vt:lpstr>Trebuchet MS Regular</vt:lpstr>
      <vt:lpstr>Calibri</vt:lpstr>
      <vt:lpstr>Helvetica Neue</vt:lpstr>
      <vt:lpstr>Microsoft YaHei</vt:lpstr>
      <vt:lpstr>汉仪旗黑</vt:lpstr>
      <vt:lpstr>Arial Unicode MS</vt:lpstr>
      <vt:lpstr>Apple Color Emoji</vt:lpstr>
      <vt:lpstr>AkayaKanadaka</vt:lpstr>
      <vt:lpstr>宋体-简</vt:lpstr>
      <vt:lpstr>Office Theme</vt:lpstr>
      <vt:lpstr>PowerPoint 演示文稿</vt:lpstr>
      <vt:lpstr>ЧТО БУДЕТ?</vt:lpstr>
      <vt:lpstr>ТЕРРИТОРИЯ НАШЕГО BOLDANCE CAMP</vt:lpstr>
      <vt:lpstr>ПИТАНИЕ «КОМПЛЕКСНОЕ МЕНЮ»</vt:lpstr>
      <vt:lpstr>ЗОНА ОТДЫХА И  БАССЕЙН</vt:lpstr>
      <vt:lpstr>ПЛОЩАДКА ДЛЯ ХОРЕОГРАФИИ</vt:lpstr>
      <vt:lpstr>PowerPoint 演示文稿</vt:lpstr>
      <vt:lpstr>DANCEHALL, VOGUE, CONTEMPORARY,   HIP-HOP, JAZZ-FUNK, K-POP</vt:lpstr>
      <vt:lpstr>РАЗВЛЕЧЕНИЯ, ИГРЫ И ВЕЧЕРИНКИ</vt:lpstr>
      <vt:lpstr>PowerPoint 演示文稿</vt:lpstr>
      <vt:lpstr> СПОРТИВНЫЙ ПАРК “ВОЛЕН” НАХОДИТСЯ В 46 КМ ОТ МКАД ПО ДМИТРОВСКОМУ ШОССЕ В ЭКОЛОГИЧЕСКИ ЧИСТОМ РАЙОНЕ ПО АДРЕСУ: МОСКОВСКАЯ ОБЛАСТЬ, ГОРОД ЯХРОМА, УЛИЦА ТРОИЦКАЯ, ДОМ 1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BOLDANCE CAMP май 2023</dc:title>
  <dc:creator/>
  <cp:lastModifiedBy>АннаБолдырева</cp:lastModifiedBy>
  <cp:revision>18</cp:revision>
  <dcterms:created xsi:type="dcterms:W3CDTF">2024-04-20T14:41:11Z</dcterms:created>
  <dcterms:modified xsi:type="dcterms:W3CDTF">2024-04-20T14:41:11Z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2023-02-20T12:00:00Z</vt:filetime>
  </property>
  <property fmtid="{D5CDD505-2E9C-101B-9397-08002B2CF9AE}" pid="3" name="Creator">
    <vt:lpwstr>Keynote</vt:lpwstr>
  </property>
  <property fmtid="{D5CDD505-2E9C-101B-9397-08002B2CF9AE}" pid="4" name="LastSaved">
    <vt:filetime>2024-04-01T12:00:00Z</vt:filetime>
  </property>
  <property fmtid="{D5CDD505-2E9C-101B-9397-08002B2CF9AE}" pid="5" name="KSOProductBuildVer">
    <vt:lpwstr>1033-5.2.0.7913</vt:lpwstr>
  </property>
</Properties>
</file>